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7" r:id="rId2"/>
    <p:sldId id="389" r:id="rId3"/>
    <p:sldId id="390" r:id="rId4"/>
    <p:sldId id="293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79F8"/>
    <a:srgbClr val="8EE8FE"/>
    <a:srgbClr val="64DBC0"/>
    <a:srgbClr val="0F8DFB"/>
    <a:srgbClr val="3EC4FD"/>
    <a:srgbClr val="D9E760"/>
    <a:srgbClr val="3BAB73"/>
    <a:srgbClr val="9BCF54"/>
    <a:srgbClr val="AFD64E"/>
    <a:srgbClr val="75A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tiromanee Aya'" userId="ee4177172d5dd4d3" providerId="LiveId" clId="{900F9941-483C-4D86-9DBF-6D718AFE06A1}"/>
    <pc:docChg chg="modSld">
      <pc:chgData name="Sitiromanee Aya'" userId="ee4177172d5dd4d3" providerId="LiveId" clId="{900F9941-483C-4D86-9DBF-6D718AFE06A1}" dt="2020-08-21T14:14:29.287" v="3" actId="20577"/>
      <pc:docMkLst>
        <pc:docMk/>
      </pc:docMkLst>
      <pc:sldChg chg="modSp mod">
        <pc:chgData name="Sitiromanee Aya'" userId="ee4177172d5dd4d3" providerId="LiveId" clId="{900F9941-483C-4D86-9DBF-6D718AFE06A1}" dt="2020-08-21T14:14:29.287" v="3" actId="20577"/>
        <pc:sldMkLst>
          <pc:docMk/>
          <pc:sldMk cId="1976685027" sldId="383"/>
        </pc:sldMkLst>
        <pc:spChg chg="mod">
          <ac:chgData name="Sitiromanee Aya'" userId="ee4177172d5dd4d3" providerId="LiveId" clId="{900F9941-483C-4D86-9DBF-6D718AFE06A1}" dt="2020-08-21T14:14:29.287" v="3" actId="20577"/>
          <ac:spMkLst>
            <pc:docMk/>
            <pc:sldMk cId="1976685027" sldId="383"/>
            <ac:spMk id="12" creationId="{9D5A0CA9-3A6A-4560-9711-275B7DB173A3}"/>
          </ac:spMkLst>
        </pc:spChg>
      </pc:sldChg>
      <pc:sldChg chg="modSp mod">
        <pc:chgData name="Sitiromanee Aya'" userId="ee4177172d5dd4d3" providerId="LiveId" clId="{900F9941-483C-4D86-9DBF-6D718AFE06A1}" dt="2020-08-21T14:12:38.732" v="1" actId="20577"/>
        <pc:sldMkLst>
          <pc:docMk/>
          <pc:sldMk cId="2758118039" sldId="387"/>
        </pc:sldMkLst>
        <pc:spChg chg="mod">
          <ac:chgData name="Sitiromanee Aya'" userId="ee4177172d5dd4d3" providerId="LiveId" clId="{900F9941-483C-4D86-9DBF-6D718AFE06A1}" dt="2020-08-21T14:12:38.732" v="1" actId="20577"/>
          <ac:spMkLst>
            <pc:docMk/>
            <pc:sldMk cId="2758118039" sldId="387"/>
            <ac:spMk id="19" creationId="{9A0B43F6-6791-49EA-A141-3C780A59DA9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xmlns="" id="{59230B0E-39ED-45EA-AD95-669D0616B3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AA82B798-201A-4B14-B1F0-6A660C5C72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EE2F5857-B39B-4284-A086-C6DE2719C9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3EF34-7656-4396-AEBE-2B554E5E93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98782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49F08-9100-4AF5-BC0A-FC6A093BE3CC}" type="datetimeFigureOut">
              <a:rPr lang="ko-KR" altLang="en-US" smtClean="0"/>
              <a:pPr/>
              <a:t>2023-02-09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FC7D2-309F-4B1D-AF63-DB3D4B544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179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056E3502-BEF5-479F-A4E9-78E67D6296D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284422" cy="2298469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BD444253-D2D5-427C-831F-D35A3AADA63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3636" y="5607282"/>
            <a:ext cx="4918364" cy="125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94878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16580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A0AA798-D794-425E-BA64-2DD060502271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27800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34827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6" name="그림 개체 틀 4">
            <a:extLst>
              <a:ext uri="{FF2B5EF4-FFF2-40B4-BE49-F238E27FC236}">
                <a16:creationId xmlns:a16="http://schemas.microsoft.com/office/drawing/2014/main" xmlns="" id="{5B3DAD2F-E32D-4DC5-8835-18EA261EC1F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0075" y="1447800"/>
            <a:ext cx="3117850" cy="46101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786037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586CCFD9-CEF1-4845-8053-9EA81D36092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22400" y="2122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9" name="그림 개체 틀 2">
            <a:extLst>
              <a:ext uri="{FF2B5EF4-FFF2-40B4-BE49-F238E27FC236}">
                <a16:creationId xmlns:a16="http://schemas.microsoft.com/office/drawing/2014/main" xmlns="" id="{177BDAE5-8EE3-44E6-855F-19B388898EE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422400" y="4370387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0" name="그림 개체 틀 2">
            <a:extLst>
              <a:ext uri="{FF2B5EF4-FFF2-40B4-BE49-F238E27FC236}">
                <a16:creationId xmlns:a16="http://schemas.microsoft.com/office/drawing/2014/main" xmlns="" id="{FDDE28C5-FC16-40E7-A1DE-923050051B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13500" y="2122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2" name="그림 개체 틀 2">
            <a:extLst>
              <a:ext uri="{FF2B5EF4-FFF2-40B4-BE49-F238E27FC236}">
                <a16:creationId xmlns:a16="http://schemas.microsoft.com/office/drawing/2014/main" xmlns="" id="{754A1323-18B1-4CA4-9D77-AC50F0BA459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413500" y="4370387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981896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6" name="그림 개체 틀 4">
            <a:extLst>
              <a:ext uri="{FF2B5EF4-FFF2-40B4-BE49-F238E27FC236}">
                <a16:creationId xmlns:a16="http://schemas.microsoft.com/office/drawing/2014/main" xmlns="" id="{5B3DAD2F-E32D-4DC5-8835-18EA261EC1F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8108" y="1830354"/>
            <a:ext cx="4857162" cy="2247122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bIns="432000"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4051062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586CCFD9-CEF1-4845-8053-9EA81D36092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43000" y="1995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3" name="그림 개체 틀 2">
            <a:extLst>
              <a:ext uri="{FF2B5EF4-FFF2-40B4-BE49-F238E27FC236}">
                <a16:creationId xmlns:a16="http://schemas.microsoft.com/office/drawing/2014/main" xmlns="" id="{9734FFA5-8D60-499A-A164-F52ED6066A8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45423" y="1995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4" name="그림 개체 틀 2">
            <a:extLst>
              <a:ext uri="{FF2B5EF4-FFF2-40B4-BE49-F238E27FC236}">
                <a16:creationId xmlns:a16="http://schemas.microsoft.com/office/drawing/2014/main" xmlns="" id="{67400495-A817-4EF2-9808-55CF5168519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44766" y="1995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5" name="그림 개체 틀 2">
            <a:extLst>
              <a:ext uri="{FF2B5EF4-FFF2-40B4-BE49-F238E27FC236}">
                <a16:creationId xmlns:a16="http://schemas.microsoft.com/office/drawing/2014/main" xmlns="" id="{2AAB56EE-6B83-4856-A7B6-C7FC54ACFE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247187" y="1995712"/>
            <a:ext cx="1801813" cy="1801813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0053135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10" name="그림 개체 틀 4">
            <a:extLst>
              <a:ext uri="{FF2B5EF4-FFF2-40B4-BE49-F238E27FC236}">
                <a16:creationId xmlns:a16="http://schemas.microsoft.com/office/drawing/2014/main" xmlns="" id="{17060991-205B-4CCE-8644-685EAFC4548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44574" y="2241550"/>
            <a:ext cx="1895475" cy="346075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2" name="그림 개체 틀 4">
            <a:extLst>
              <a:ext uri="{FF2B5EF4-FFF2-40B4-BE49-F238E27FC236}">
                <a16:creationId xmlns:a16="http://schemas.microsoft.com/office/drawing/2014/main" xmlns="" id="{F651B200-BEF7-4926-9C5E-D0902DB9302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97033" y="2241550"/>
            <a:ext cx="1895475" cy="346075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056508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6" name="그림 개체 틀 4">
            <a:extLst>
              <a:ext uri="{FF2B5EF4-FFF2-40B4-BE49-F238E27FC236}">
                <a16:creationId xmlns:a16="http://schemas.microsoft.com/office/drawing/2014/main" xmlns="" id="{E6019182-A115-4F94-9C60-8BC37875ED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92982" y="2066925"/>
            <a:ext cx="5598318" cy="403542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2376729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6B528C54-394C-45F0-A77E-8837626AA3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22861" cy="92271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752F7652-7497-412B-98E9-9248BC8C372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7658" y="6391534"/>
            <a:ext cx="1834342" cy="466465"/>
          </a:xfrm>
          <a:prstGeom prst="rect">
            <a:avLst/>
          </a:prstGeom>
        </p:spPr>
      </p:pic>
      <p:sp>
        <p:nvSpPr>
          <p:cNvPr id="6" name="그림 개체 틀 4">
            <a:extLst>
              <a:ext uri="{FF2B5EF4-FFF2-40B4-BE49-F238E27FC236}">
                <a16:creationId xmlns:a16="http://schemas.microsoft.com/office/drawing/2014/main" xmlns="" id="{BBE9F8C3-42CB-41FB-AC0C-8ABE8EECBE4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09638" y="1809750"/>
            <a:ext cx="5517356" cy="303847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8363618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31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687" r:id="rId10"/>
    <p:sldLayoutId id="2147483664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image76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microsoft.com/office/2007/relationships/hdphoto" Target="../media/image74.wdp"/><Relationship Id="rId5" Type="http://schemas.openxmlformats.org/officeDocument/2006/relationships/image" Target="../media/image15.png"/><Relationship Id="rId4" Type="http://schemas.microsoft.com/office/2007/relationships/hdphoto" Target="../media/image72.wdp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5C8A174-3F01-422F-8DA6-6C520152C975}"/>
              </a:ext>
            </a:extLst>
          </p:cNvPr>
          <p:cNvSpPr txBox="1"/>
          <p:nvPr/>
        </p:nvSpPr>
        <p:spPr>
          <a:xfrm>
            <a:off x="3261747" y="2998225"/>
            <a:ext cx="5375476" cy="25853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altLang="ko-KR" sz="5400" b="1" dirty="0">
                <a:solidFill>
                  <a:srgbClr val="0B79F8"/>
                </a:solidFill>
                <a:latin typeface="Angsana New" pitchFamily="18" charset="-34"/>
                <a:cs typeface="Angsana New" pitchFamily="18" charset="-34"/>
              </a:rPr>
              <a:t>นำเสนอโดย</a:t>
            </a:r>
          </a:p>
          <a:p>
            <a:pPr algn="ctr"/>
            <a:r>
              <a:rPr lang="th-TH" altLang="ko-KR" sz="5400" b="1" dirty="0">
                <a:solidFill>
                  <a:srgbClr val="0B79F8"/>
                </a:solidFill>
                <a:latin typeface="Angsana New" pitchFamily="18" charset="-34"/>
                <a:cs typeface="Angsana New" pitchFamily="18" charset="-34"/>
              </a:rPr>
              <a:t>นายอรรถพล  แสนพันทา</a:t>
            </a:r>
          </a:p>
          <a:p>
            <a:pPr algn="ctr"/>
            <a:r>
              <a:rPr lang="th-TH" altLang="ko-KR" sz="5400" b="1" dirty="0">
                <a:solidFill>
                  <a:srgbClr val="0B79F8"/>
                </a:solidFill>
                <a:latin typeface="Angsana New" pitchFamily="18" charset="-34"/>
                <a:cs typeface="Angsana New" pitchFamily="18" charset="-34"/>
              </a:rPr>
              <a:t>ปศุสัตว์จังหวัดยะลา</a:t>
            </a:r>
            <a:endParaRPr lang="ko-KR" altLang="en-US" sz="5400" b="1" dirty="0">
              <a:solidFill>
                <a:srgbClr val="0B79F8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7784" y="925417"/>
            <a:ext cx="8901628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dirty="0" smtClean="0">
                <a:ln w="1905"/>
                <a:solidFill>
                  <a:srgbClr val="0B79F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จริยธรรมในการปฏิบัติราชการ</a:t>
            </a:r>
            <a:endParaRPr lang="th-TH" sz="8000" b="1" cap="none" spc="0" dirty="0">
              <a:ln w="1905"/>
              <a:solidFill>
                <a:srgbClr val="0B79F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292" name="Picture 4" descr="ไอเดีย กรอบตกแต่ง 33 รายการ | กรอบ, พื้นหลัง, การออกแบบปกหนังสือ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73537" y="3866920"/>
            <a:ext cx="3800998" cy="2991080"/>
          </a:xfrm>
          <a:prstGeom prst="rect">
            <a:avLst/>
          </a:prstGeom>
          <a:noFill/>
        </p:spPr>
      </p:pic>
      <p:pic>
        <p:nvPicPr>
          <p:cNvPr id="7" name="Picture 4" descr="ไอเดีย กรอบตกแต่ง 33 รายการ | กรอบ, พื้นหลัง, การออกแบบปกหนังสือ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391344" y="3866920"/>
            <a:ext cx="3402654" cy="2991080"/>
          </a:xfrm>
          <a:prstGeom prst="rect">
            <a:avLst/>
          </a:prstGeom>
          <a:noFill/>
        </p:spPr>
      </p:pic>
      <p:cxnSp>
        <p:nvCxnSpPr>
          <p:cNvPr id="10" name="ตัวเชื่อมต่อตรง 9"/>
          <p:cNvCxnSpPr/>
          <p:nvPr/>
        </p:nvCxnSpPr>
        <p:spPr>
          <a:xfrm>
            <a:off x="2016087" y="2699136"/>
            <a:ext cx="8449937" cy="11016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651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7737" y="1761082"/>
            <a:ext cx="3679633" cy="3646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สี่เหลี่ยมผืนผ้า 10"/>
          <p:cNvSpPr/>
          <p:nvPr/>
        </p:nvSpPr>
        <p:spPr>
          <a:xfrm>
            <a:off x="2721166" y="308473"/>
            <a:ext cx="6973677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800" b="1" dirty="0" err="1" smtClean="0">
                <a:ln w="1905"/>
                <a:solidFill>
                  <a:srgbClr val="0B79F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สัป</a:t>
            </a:r>
            <a:r>
              <a:rPr lang="th-TH" sz="4800" b="1" dirty="0" smtClean="0">
                <a:ln w="1905"/>
                <a:solidFill>
                  <a:srgbClr val="0B79F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ปุ</a:t>
            </a:r>
            <a:r>
              <a:rPr lang="th-TH" sz="4800" b="1" dirty="0" err="1" smtClean="0">
                <a:ln w="1905"/>
                <a:solidFill>
                  <a:srgbClr val="0B79F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ริส</a:t>
            </a:r>
            <a:r>
              <a:rPr lang="th-TH" sz="4800" b="1" dirty="0" smtClean="0">
                <a:ln w="1905"/>
                <a:solidFill>
                  <a:srgbClr val="0B79F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ธรรม 7</a:t>
            </a:r>
            <a:endParaRPr lang="th-TH" sz="4800" b="1" cap="none" spc="0" dirty="0">
              <a:ln w="1905"/>
              <a:solidFill>
                <a:srgbClr val="0B79F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2" name="กลุ่ม 11"/>
          <p:cNvGrpSpPr/>
          <p:nvPr/>
        </p:nvGrpSpPr>
        <p:grpSpPr>
          <a:xfrm>
            <a:off x="7459013" y="1743776"/>
            <a:ext cx="2165464" cy="1236491"/>
            <a:chOff x="0" y="287109"/>
            <a:chExt cx="2165464" cy="1299278"/>
          </a:xfrm>
        </p:grpSpPr>
        <p:sp>
          <p:nvSpPr>
            <p:cNvPr id="13" name="สี่เหลี่ยมผืนผ้า 12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สี่เหลี่ยมผืนผ้า 13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4400" b="1" kern="1200" dirty="0" smtClean="0"/>
                <a:t>รู้จักเหตุ</a:t>
              </a:r>
              <a:endParaRPr lang="th-TH" sz="4400" b="1" kern="1200" dirty="0"/>
            </a:p>
          </p:txBody>
        </p:sp>
      </p:grpSp>
      <p:grpSp>
        <p:nvGrpSpPr>
          <p:cNvPr id="15" name="กลุ่ม 14"/>
          <p:cNvGrpSpPr/>
          <p:nvPr/>
        </p:nvGrpSpPr>
        <p:grpSpPr>
          <a:xfrm>
            <a:off x="7819647" y="3307422"/>
            <a:ext cx="2165464" cy="1117822"/>
            <a:chOff x="0" y="287109"/>
            <a:chExt cx="2165464" cy="1299278"/>
          </a:xfrm>
        </p:grpSpPr>
        <p:sp>
          <p:nvSpPr>
            <p:cNvPr id="16" name="สี่เหลี่ยมผืนผ้า 15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สี่เหลี่ยมผืนผ้า 16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4400" b="1" kern="1200" dirty="0" smtClean="0"/>
                <a:t>รู้จักผล</a:t>
              </a:r>
              <a:endParaRPr lang="th-TH" sz="4400" b="1" kern="1200" dirty="0"/>
            </a:p>
          </p:txBody>
        </p:sp>
      </p:grpSp>
      <p:grpSp>
        <p:nvGrpSpPr>
          <p:cNvPr id="21" name="กลุ่ม 20"/>
          <p:cNvGrpSpPr/>
          <p:nvPr/>
        </p:nvGrpSpPr>
        <p:grpSpPr>
          <a:xfrm>
            <a:off x="7526067" y="4934722"/>
            <a:ext cx="2165464" cy="1127411"/>
            <a:chOff x="0" y="287109"/>
            <a:chExt cx="2165464" cy="1299278"/>
          </a:xfrm>
        </p:grpSpPr>
        <p:sp>
          <p:nvSpPr>
            <p:cNvPr id="22" name="สี่เหลี่ยมผืนผ้า 21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สี่เหลี่ยมผืนผ้า 22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4400" b="1" kern="1200" dirty="0" smtClean="0"/>
                <a:t>รู้จักตน</a:t>
              </a:r>
              <a:endParaRPr lang="th-TH" sz="4400" b="1" kern="1200" dirty="0"/>
            </a:p>
          </p:txBody>
        </p:sp>
      </p:grpSp>
      <p:grpSp>
        <p:nvGrpSpPr>
          <p:cNvPr id="24" name="กลุ่ม 23"/>
          <p:cNvGrpSpPr/>
          <p:nvPr/>
        </p:nvGrpSpPr>
        <p:grpSpPr>
          <a:xfrm>
            <a:off x="5070391" y="5193416"/>
            <a:ext cx="2188041" cy="913872"/>
            <a:chOff x="0" y="195983"/>
            <a:chExt cx="2188041" cy="1390404"/>
          </a:xfrm>
        </p:grpSpPr>
        <p:sp>
          <p:nvSpPr>
            <p:cNvPr id="25" name="สี่เหลี่ยมผืนผ้า 24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สี่เหลี่ยมผืนผ้า 25"/>
            <p:cNvSpPr/>
            <p:nvPr/>
          </p:nvSpPr>
          <p:spPr>
            <a:xfrm>
              <a:off x="22577" y="195983"/>
              <a:ext cx="2165464" cy="12992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4200" b="1" kern="1200" dirty="0" smtClean="0"/>
                <a:t>รู้จักประมาณ</a:t>
              </a:r>
              <a:endParaRPr lang="th-TH" sz="4200" b="1" kern="1200" dirty="0"/>
            </a:p>
          </p:txBody>
        </p:sp>
      </p:grpSp>
      <p:grpSp>
        <p:nvGrpSpPr>
          <p:cNvPr id="27" name="กลุ่ม 26"/>
          <p:cNvGrpSpPr/>
          <p:nvPr/>
        </p:nvGrpSpPr>
        <p:grpSpPr>
          <a:xfrm>
            <a:off x="2420633" y="4868895"/>
            <a:ext cx="2165464" cy="1204527"/>
            <a:chOff x="0" y="287109"/>
            <a:chExt cx="2165464" cy="1299278"/>
          </a:xfrm>
        </p:grpSpPr>
        <p:sp>
          <p:nvSpPr>
            <p:cNvPr id="28" name="สี่เหลี่ยมผืนผ้า 27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สี่เหลี่ยมผืนผ้า 28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4400" b="1" kern="1200" dirty="0" smtClean="0"/>
                <a:t>รู้จักกาลเวลา</a:t>
              </a:r>
              <a:endParaRPr lang="th-TH" sz="4400" b="1" kern="1200" dirty="0"/>
            </a:p>
          </p:txBody>
        </p:sp>
      </p:grpSp>
      <p:grpSp>
        <p:nvGrpSpPr>
          <p:cNvPr id="30" name="กลุ่ม 29"/>
          <p:cNvGrpSpPr/>
          <p:nvPr/>
        </p:nvGrpSpPr>
        <p:grpSpPr>
          <a:xfrm>
            <a:off x="2035043" y="3172297"/>
            <a:ext cx="2165464" cy="1241659"/>
            <a:chOff x="0" y="287109"/>
            <a:chExt cx="2165464" cy="1299278"/>
          </a:xfrm>
        </p:grpSpPr>
        <p:sp>
          <p:nvSpPr>
            <p:cNvPr id="31" name="สี่เหลี่ยมผืนผ้า 30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สี่เหลี่ยมผืนผ้า 31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4400" b="1" kern="1200" dirty="0" smtClean="0"/>
                <a:t>รู้จักปฏิบัติ</a:t>
              </a:r>
              <a:endParaRPr lang="th-TH" sz="4400" b="1" kern="1200" dirty="0"/>
            </a:p>
          </p:txBody>
        </p:sp>
      </p:grpSp>
      <p:grpSp>
        <p:nvGrpSpPr>
          <p:cNvPr id="33" name="กลุ่ม 32"/>
          <p:cNvGrpSpPr/>
          <p:nvPr/>
        </p:nvGrpSpPr>
        <p:grpSpPr>
          <a:xfrm>
            <a:off x="2574869" y="1636718"/>
            <a:ext cx="2165464" cy="1151638"/>
            <a:chOff x="0" y="287109"/>
            <a:chExt cx="2165464" cy="1299278"/>
          </a:xfrm>
        </p:grpSpPr>
        <p:sp>
          <p:nvSpPr>
            <p:cNvPr id="34" name="สี่เหลี่ยมผืนผ้า 33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สี่เหลี่ยมผืนผ้า 34"/>
            <p:cNvSpPr/>
            <p:nvPr/>
          </p:nvSpPr>
          <p:spPr>
            <a:xfrm>
              <a:off x="0" y="287109"/>
              <a:ext cx="2165464" cy="12992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4400" b="1" kern="1200" dirty="0" smtClean="0"/>
                <a:t>รู้จักบุคคล</a:t>
              </a:r>
              <a:endParaRPr lang="th-TH" sz="4400" b="1" kern="12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073707" y="1145751"/>
            <a:ext cx="6488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คือ หลักธรรมของคนดีหรือหลักธรรมของสัต</a:t>
            </a:r>
            <a:r>
              <a:rPr lang="th-TH" sz="2800" dirty="0" err="1" smtClean="0"/>
              <a:t>ตบุรุษ</a:t>
            </a:r>
            <a:r>
              <a:rPr lang="th-TH" sz="2800" dirty="0" smtClean="0"/>
              <a:t> 7 ประการ</a:t>
            </a:r>
            <a:endParaRPr lang="th-TH" sz="2800" dirty="0"/>
          </a:p>
        </p:txBody>
      </p:sp>
      <p:pic>
        <p:nvPicPr>
          <p:cNvPr id="3" name="Picture 6" descr="ไฟล์:Logo TVE-1.svg - วิกิพีเดีย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8734" y="1907822"/>
            <a:ext cx="1291039" cy="1152253"/>
          </a:xfrm>
          <a:prstGeom prst="rect">
            <a:avLst/>
          </a:prstGeom>
          <a:noFill/>
        </p:spPr>
      </p:pic>
      <p:pic>
        <p:nvPicPr>
          <p:cNvPr id="5" name="Picture 8" descr="ไฟล์:MRT Singapore Destination 3.png - วิกิพีเดีย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8735" y="4438349"/>
            <a:ext cx="826266" cy="8262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ไฟล์:Logo TVE-2.svg - วิกิพีเดีย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3646" y="3200957"/>
            <a:ext cx="991517" cy="925527"/>
          </a:xfrm>
          <a:prstGeom prst="rect">
            <a:avLst/>
          </a:prstGeom>
          <a:noFill/>
        </p:spPr>
      </p:pic>
      <p:pic>
        <p:nvPicPr>
          <p:cNvPr id="6" name="Picture 2" descr="มาแล้ว! ระเบียบการรับสมัคร ม.4 มหิดลวิทยานุสรณ์ ปี 63 - We by The Bra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5189" y="4609010"/>
            <a:ext cx="837282" cy="8372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2" descr="5 Kanal (Ukraine) - Wikipedi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70906" y="4243917"/>
            <a:ext cx="854354" cy="8543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File:NYCS-bull-trans-6-red.svg - Wikimedia Common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45872" y="3014813"/>
            <a:ext cx="1102884" cy="1102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File:MRT Singapore Destination 7.png - Wikimedia Common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31228" y="2031038"/>
            <a:ext cx="771182" cy="7711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" name="TextBox 36"/>
          <p:cNvSpPr txBox="1"/>
          <p:nvPr/>
        </p:nvSpPr>
        <p:spPr>
          <a:xfrm>
            <a:off x="8378328" y="2935586"/>
            <a:ext cx="381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เป็นผู้รู้จักเหตุ วิเคราะห์หาสาเหตุ</a:t>
            </a:r>
            <a:endParaRPr lang="th-TH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8378328" y="4477742"/>
            <a:ext cx="381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เป็นผู้รู้จักผลที่เกิดขึ้นจากการกระทำ</a:t>
            </a:r>
            <a:endParaRPr lang="th-TH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8378328" y="6150114"/>
            <a:ext cx="381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เป็นผู้รู้จักตน ในด้านความรู้ คุณธรรม และความสามารถ</a:t>
            </a:r>
            <a:endParaRPr lang="th-TH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705360" y="6150114"/>
            <a:ext cx="381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เป็นผู้รู้จักหลักของความพอดี การดำเนินชีวิตพอเหมาะพอควร</a:t>
            </a:r>
            <a:endParaRPr lang="th-TH" sz="2000" dirty="0"/>
          </a:p>
        </p:txBody>
      </p:sp>
      <p:pic>
        <p:nvPicPr>
          <p:cNvPr id="26626" name="Picture 2" descr="ดอกไม้สีฟ้าปะ-เวกเตอร์ปะ-เวกเตอร์ฟรี ดาวน์โหลดฟรี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9FFF6"/>
              </a:clrFrom>
              <a:clrTo>
                <a:srgbClr val="F9F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7112" y="2314223"/>
            <a:ext cx="2250370" cy="2457628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543499" y="6073557"/>
            <a:ext cx="381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เป็นผู้รู้จักกาลเวลา เวลาไหนควรทำอะไรให้เหมาะกับสภาพของกลุ่มและชุมชน</a:t>
            </a:r>
            <a:endParaRPr lang="th-TH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5700" y="4443061"/>
            <a:ext cx="381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เป็นผู้รู้จักปฏิบัติ การปรับตน และแก้ไขตน</a:t>
            </a:r>
            <a:endParaRPr lang="th-TH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730786" y="2680362"/>
            <a:ext cx="381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เป็นผู้รู้จักปฏิบัติตนให้เหมาะสมกับบุคคล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9" descr="未标题-1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7654" y="5167608"/>
            <a:ext cx="4000528" cy="1357322"/>
          </a:xfrm>
          <a:prstGeom prst="rect">
            <a:avLst/>
          </a:prstGeom>
        </p:spPr>
      </p:pic>
      <p:pic>
        <p:nvPicPr>
          <p:cNvPr id="10" name="图片 21" descr="未标题-1.png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3979" y="4180849"/>
            <a:ext cx="3753742" cy="1285866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3018622" y="374573"/>
            <a:ext cx="6235547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600" b="1" cap="none" spc="0" dirty="0" smtClean="0">
                <a:ln w="1905"/>
                <a:solidFill>
                  <a:srgbClr val="0B79F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อิทธิบาท 4</a:t>
            </a:r>
            <a:endParaRPr lang="th-TH" sz="6600" b="1" cap="none" spc="0" dirty="0">
              <a:ln w="1905"/>
              <a:solidFill>
                <a:srgbClr val="0B79F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8786" y="1520326"/>
            <a:ext cx="4946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 smtClean="0"/>
              <a:t>คือ หลักธรรมที่นำไปสู่ความสำเร็จ</a:t>
            </a:r>
            <a:endParaRPr lang="th-TH" sz="3200" dirty="0"/>
          </a:p>
        </p:txBody>
      </p:sp>
      <p:pic>
        <p:nvPicPr>
          <p:cNvPr id="4" name="图片 19" descr="未标题-1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6777" y="1941503"/>
            <a:ext cx="4000528" cy="13573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95064" y="2301370"/>
            <a:ext cx="270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zh-CN" sz="3200" dirty="0" smtClean="0">
                <a:latin typeface="Yeseva One" panose="00000500000000000000" charset="0"/>
                <a:ea typeface="Yeseva One" panose="00000500000000000000" charset="0"/>
              </a:rPr>
              <a:t>1. ฉันทะ</a:t>
            </a:r>
            <a:endParaRPr lang="zh-CN" altLang="en-US" sz="3200" dirty="0">
              <a:latin typeface="Yeseva One" panose="00000500000000000000" charset="0"/>
              <a:ea typeface="Yeseva One" panose="00000500000000000000" charset="0"/>
            </a:endParaRPr>
          </a:p>
          <a:p>
            <a:endParaRPr lang="zh-CN" altLang="en-US" sz="1200" dirty="0">
              <a:latin typeface="Yeseva One" panose="00000500000000000000" charset="0"/>
              <a:ea typeface="Yeseva One" panose="00000500000000000000" charset="0"/>
            </a:endParaRPr>
          </a:p>
        </p:txBody>
      </p:sp>
      <p:pic>
        <p:nvPicPr>
          <p:cNvPr id="6" name="图片 20" descr="未标题-1.png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7030" y="3034764"/>
            <a:ext cx="3748210" cy="12858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93231" y="3324104"/>
            <a:ext cx="270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zh-CN" sz="3200" dirty="0" smtClean="0">
                <a:latin typeface="Yeseva One" panose="00000500000000000000" charset="0"/>
                <a:ea typeface="Yeseva One" panose="00000500000000000000" charset="0"/>
              </a:rPr>
              <a:t>2</a:t>
            </a:r>
            <a:r>
              <a:rPr lang="th-TH" altLang="zh-CN" sz="3200" dirty="0" smtClean="0">
                <a:latin typeface="Yeseva One" panose="00000500000000000000" charset="0"/>
                <a:ea typeface="Yeseva One" panose="00000500000000000000" charset="0"/>
              </a:rPr>
              <a:t>. วิริยะ</a:t>
            </a:r>
            <a:endParaRPr lang="zh-CN" altLang="en-US" sz="3200" dirty="0">
              <a:latin typeface="Yeseva One" panose="00000500000000000000" charset="0"/>
              <a:ea typeface="Yeseva One" panose="00000500000000000000" charset="0"/>
            </a:endParaRPr>
          </a:p>
          <a:p>
            <a:endParaRPr lang="zh-CN" altLang="en-US" sz="1200" dirty="0">
              <a:latin typeface="Yeseva One" panose="00000500000000000000" charset="0"/>
              <a:ea typeface="Yeseva One" panose="0000050000000000000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3229" y="4315621"/>
            <a:ext cx="270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zh-CN" sz="3200" dirty="0" smtClean="0">
                <a:latin typeface="Yeseva One" panose="00000500000000000000" charset="0"/>
                <a:ea typeface="Yeseva One" panose="00000500000000000000" charset="0"/>
              </a:rPr>
              <a:t>3</a:t>
            </a:r>
            <a:r>
              <a:rPr lang="th-TH" altLang="zh-CN" sz="3200" dirty="0" smtClean="0">
                <a:latin typeface="Yeseva One" panose="00000500000000000000" charset="0"/>
                <a:ea typeface="Yeseva One" panose="00000500000000000000" charset="0"/>
              </a:rPr>
              <a:t>. </a:t>
            </a:r>
            <a:r>
              <a:rPr lang="th-TH" altLang="zh-CN" sz="3200" dirty="0" smtClean="0">
                <a:latin typeface="Yeseva One" panose="00000500000000000000" charset="0"/>
                <a:ea typeface="Yeseva One" panose="00000500000000000000" charset="0"/>
              </a:rPr>
              <a:t>จิตตะ</a:t>
            </a:r>
            <a:endParaRPr lang="zh-CN" altLang="en-US" sz="3200" dirty="0">
              <a:latin typeface="Yeseva One" panose="00000500000000000000" charset="0"/>
              <a:ea typeface="Yeseva One" panose="00000500000000000000" charset="0"/>
            </a:endParaRPr>
          </a:p>
          <a:p>
            <a:endParaRPr lang="zh-CN" altLang="en-US" sz="1200" dirty="0">
              <a:latin typeface="Yeseva One" panose="00000500000000000000" charset="0"/>
              <a:ea typeface="Yeseva One" panose="0000050000000000000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0181" y="5494426"/>
            <a:ext cx="270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zh-CN" sz="3200" dirty="0" smtClean="0">
                <a:latin typeface="Yeseva One" panose="00000500000000000000" charset="0"/>
                <a:ea typeface="Yeseva One" panose="00000500000000000000" charset="0"/>
              </a:rPr>
              <a:t>4</a:t>
            </a:r>
            <a:r>
              <a:rPr lang="th-TH" altLang="zh-CN" sz="3200" dirty="0" smtClean="0">
                <a:latin typeface="Yeseva One" panose="00000500000000000000" charset="0"/>
                <a:ea typeface="Yeseva One" panose="00000500000000000000" charset="0"/>
              </a:rPr>
              <a:t>. </a:t>
            </a:r>
            <a:r>
              <a:rPr lang="th-TH" altLang="zh-CN" sz="3200" dirty="0" smtClean="0">
                <a:latin typeface="Yeseva One" panose="00000500000000000000" charset="0"/>
                <a:ea typeface="Yeseva One" panose="00000500000000000000" charset="0"/>
              </a:rPr>
              <a:t>วิมังสา</a:t>
            </a:r>
            <a:endParaRPr lang="zh-CN" altLang="en-US" sz="3200" dirty="0">
              <a:latin typeface="Yeseva One" panose="00000500000000000000" charset="0"/>
              <a:ea typeface="Yeseva One" panose="00000500000000000000" charset="0"/>
            </a:endParaRPr>
          </a:p>
          <a:p>
            <a:endParaRPr lang="zh-CN" altLang="en-US" sz="1200" dirty="0">
              <a:latin typeface="Yeseva One" panose="00000500000000000000" charset="0"/>
              <a:ea typeface="Yeseva One" panose="0000050000000000000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0722" y="2230507"/>
            <a:ext cx="519445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dirty="0" smtClean="0"/>
              <a:t>คือ ความพอใจ ใฝ่รัก ใฝ่หาความรู้ และใฝ่สร้างสรรค์</a:t>
            </a:r>
            <a:endParaRPr lang="th-TH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357870" y="3198153"/>
            <a:ext cx="519445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dirty="0" smtClean="0"/>
              <a:t>คือ ความเพียรพยายาม มีความอดทนไม่ท้อถอย</a:t>
            </a:r>
            <a:endParaRPr lang="th-TH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357869" y="4145605"/>
            <a:ext cx="519445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dirty="0" smtClean="0"/>
              <a:t>คือ ความเอาใจใส่และตั้งใจแน่วแน่ในการทำงาน</a:t>
            </a:r>
            <a:endParaRPr lang="th-TH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313802" y="5313393"/>
            <a:ext cx="649627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dirty="0" smtClean="0"/>
              <a:t>คือ ความหมั่นใช้ปัญญาและสติในการตรวจตราและคิดไตร่ตรอง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85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65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3277811" y="4734352"/>
            <a:ext cx="517481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11500" b="1" dirty="0">
                <a:ln w="11430"/>
                <a:solidFill>
                  <a:srgbClr val="0B79F8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ขอบคุณครับ</a:t>
            </a:r>
            <a:endParaRPr lang="th-TH" sz="11500" b="1" cap="none" spc="0" dirty="0">
              <a:ln w="11430"/>
              <a:solidFill>
                <a:srgbClr val="0B79F8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9" name="Picture 5" descr="D:\1.sititomanee\งาน Sitiromanee\รูปแบบppt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4984" y="422004"/>
            <a:ext cx="6033652" cy="45262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076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M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C15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</TotalTime>
  <Words>190</Words>
  <Application>Microsoft Office PowerPoint</Application>
  <PresentationFormat>กำหนดเอง</PresentationFormat>
  <Paragraphs>31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PPTMON theme</vt:lpstr>
      <vt:lpstr>ภาพนิ่ง 1</vt:lpstr>
      <vt:lpstr>ภาพนิ่ง 2</vt:lpstr>
      <vt:lpstr>ภาพนิ่ง 3</vt:lpstr>
      <vt:lpstr>ภาพนิ่ง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5</dc:creator>
  <cp:lastModifiedBy>Corporate Edition</cp:lastModifiedBy>
  <cp:revision>204</cp:revision>
  <dcterms:created xsi:type="dcterms:W3CDTF">2019-04-06T05:20:47Z</dcterms:created>
  <dcterms:modified xsi:type="dcterms:W3CDTF">2023-02-09T09:51:39Z</dcterms:modified>
</cp:coreProperties>
</file>